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379" r:id="rId3"/>
    <p:sldId id="414" r:id="rId4"/>
    <p:sldId id="405" r:id="rId5"/>
    <p:sldId id="312" r:id="rId6"/>
    <p:sldId id="332" r:id="rId7"/>
    <p:sldId id="333" r:id="rId8"/>
    <p:sldId id="258" r:id="rId9"/>
    <p:sldId id="283" r:id="rId10"/>
    <p:sldId id="415" r:id="rId11"/>
    <p:sldId id="261" r:id="rId12"/>
    <p:sldId id="260" r:id="rId13"/>
    <p:sldId id="259" r:id="rId14"/>
    <p:sldId id="4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5846"/>
  </p:normalViewPr>
  <p:slideViewPr>
    <p:cSldViewPr snapToGrid="0" showGuides="1">
      <p:cViewPr varScale="1">
        <p:scale>
          <a:sx n="110" d="100"/>
          <a:sy n="110" d="100"/>
        </p:scale>
        <p:origin x="192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A1E6-5E5E-6D4C-8989-07FB703CCB12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24A0E-05A2-514D-BA53-625A32F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3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1E5192-4850-EC46-BB71-458166B41C9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9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E2ACF-78A3-B5CC-B0BE-B70E711B5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C2509-696E-66C3-B49E-9B0BC4A2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6232F-A4AA-5D40-3D57-D07CD19B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701C4-A14A-1E45-1AED-63E1CC63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FB22F-7077-5980-D699-C7413D1F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DBBC2-CE85-94F6-6D74-CDC1FA34F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2B835-2ACD-84A2-E1AA-6DECF874C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8711D-1D41-E71D-4DF6-6C4C5F23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91710-6818-EA69-A2A7-2CAD89BF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A545A-9B55-5225-E7DB-17F1732C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7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6D23C-359E-DC53-9FEE-710ADEB4B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82EFA-BF1A-B2F3-7C51-55A0AC335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475B-D043-E5D2-C9BE-419E8B4B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7C39C-F75A-A537-714A-05E97D0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29AB0-B16E-1874-F888-ABF7B4ED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0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B76D3-835C-FD1B-C3F4-6E00F6F01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746B-1703-0B85-BC5F-5E2B8CEF2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CE6EA-6D56-B942-1048-58A9B78A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9CE4A-99E8-801D-CD49-9BADA7EF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7067C-A040-A13A-D7E7-BD543B73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1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99454-C970-EDA4-DF55-C96AFAE7F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16C61-B3FD-7FE9-E535-364631709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F6427-6D86-8D41-25F2-EB8DA7D0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56C9A-8CFE-4D58-AB98-AF828281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8776-83C7-3ED8-2BC0-EAF7BD9B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0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D2D3-D5CF-222E-91CF-14961ABE1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E9708-2645-D5EE-414E-48465A284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899AE-1CDC-8432-8776-4206E84C0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E0221-987A-B280-AC9B-E21FF4C9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F8194-2B9B-9233-690B-5E9DC41C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11D76-C465-EE8F-CFF2-BBE3DA97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0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02FC-6F84-4F1D-13E2-46F6F42FB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49E9C-49F1-33F0-7F89-FC2C648D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568E8-9B6C-540D-5DA1-BEC1BE0F5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FB6A9-5713-E959-6315-A1B719AC3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BC0A3C-AC99-761C-76DF-14CCBF321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9418E4-0418-1CCB-A0B5-B00585F6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749DF-966B-0651-3DBF-A1EA96F6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173AC-940C-02CB-2BDB-ECAC0C55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8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3C66-27F5-FDB4-C4C1-40441D8E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2BB314-4CDE-D4F4-B99C-744DEC54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8787C-87D6-8AA8-13B3-D0FBF0C5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BD46A-229E-EABA-B811-E4E8544B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940B-293E-85E0-15DF-C8646AE5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BD7BB8-228F-712A-1AF3-7E2B9724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DDFE4-11FE-DDF7-5E62-1E739B70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1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77F6-BA7F-CDDE-7097-953D0E7F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2FEC-EF8F-199A-7A39-5129B9911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C3F52-24AD-B596-5186-3209671D6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E7015-F0C5-36E6-7544-90BD52BD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FEDDD-F18E-BEB2-9EFC-8C8B7275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D38D8-BEAF-B6F8-C2FA-6F26D19F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4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4625-C5A1-901E-946F-1B7BF324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89A8E-FED0-37B3-76DD-A0CAEA4F2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CEF79-7589-419E-54B0-8C76EE07F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289C5-926B-F8E4-CE53-E2E9C5C7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41AA7-10C8-8E88-C374-14C63CE1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56694-6632-D429-048C-BC21C7D7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C9D63-99E2-DB96-4792-6B5388E1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792B4-6877-FF3D-A483-497D30E19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AD72-A66F-4A62-8AF2-D7A0656D2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F062-EB77-1340-ADA8-3D7CD0208A2D}" type="datetimeFigureOut">
              <a:rPr lang="en-US" smtClean="0"/>
              <a:t>2/26/24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E3FA-38A6-9F3E-E1D8-AB91D2769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9F4BA-EFD3-EB38-9EE6-3E280D84D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458BF-F45D-6749-BF5F-DC840966D5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nn diagram&#10;&#10;Description automatically generated">
            <a:extLst>
              <a:ext uri="{FF2B5EF4-FFF2-40B4-BE49-F238E27FC236}">
                <a16:creationId xmlns:a16="http://schemas.microsoft.com/office/drawing/2014/main" id="{F64FAADE-B7B7-7291-7EA7-06E9E8FD987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1557" y="126206"/>
            <a:ext cx="407152" cy="4778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860887-B833-6261-0522-80E6C72602C6}"/>
              </a:ext>
            </a:extLst>
          </p:cNvPr>
          <p:cNvSpPr txBox="1"/>
          <p:nvPr userDrawn="1"/>
        </p:nvSpPr>
        <p:spPr>
          <a:xfrm>
            <a:off x="10412730" y="178981"/>
            <a:ext cx="136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US" sz="2800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0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FB3D-912B-BF4C-B5AF-BD003D62D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4032"/>
            <a:ext cx="9144000" cy="2387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Eldred &amp; Golan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242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0E927-6CDF-EE40-A58F-3FA4914FD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7012"/>
            <a:ext cx="9144000" cy="16557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Fisher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E56F4-43D2-2E08-3D01-E1A3E0F3B4C6}"/>
              </a:ext>
            </a:extLst>
          </p:cNvPr>
          <p:cNvSpPr txBox="1"/>
          <p:nvPr/>
        </p:nvSpPr>
        <p:spPr>
          <a:xfrm>
            <a:off x="10412730" y="178981"/>
            <a:ext cx="1360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US" sz="2800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8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3E37CC-8416-A14F-CD17-B849A32E8358}"/>
              </a:ext>
            </a:extLst>
          </p:cNvPr>
          <p:cNvSpPr txBox="1"/>
          <p:nvPr/>
        </p:nvSpPr>
        <p:spPr>
          <a:xfrm>
            <a:off x="3958267" y="6538595"/>
            <a:ext cx="4275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Licensed under terms available at https://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ipxcourses.org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3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8C90F-84EE-6C20-5743-86F5EC272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D16C6F-53D3-DF46-D036-2BD530871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66402"/>
              </p:ext>
            </p:extLst>
          </p:nvPr>
        </p:nvGraphicFramePr>
        <p:xfrm>
          <a:off x="1608551" y="53749"/>
          <a:ext cx="9059448" cy="680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226">
                <a:tc>
                  <a:txBody>
                    <a:bodyPr/>
                    <a:lstStyle/>
                    <a:p>
                      <a:r>
                        <a:rPr lang="en-US" sz="2400" dirty="0"/>
                        <a:t>Ginsburg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Breyer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an affirmative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 evil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property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monopoly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Antitrust concerns are minor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 is beneficial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bad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Fairness is relevant</a:t>
                      </a:r>
                      <a:r>
                        <a:rPr lang="en-US" sz="2400" dirty="0">
                          <a:effectLst/>
                        </a:rPr>
                        <a:t> (Eldred ¶224)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Strict utilitarianism</a:t>
                      </a:r>
                      <a:r>
                        <a:rPr lang="en-US" sz="2400" dirty="0">
                          <a:effectLst/>
                        </a:rPr>
                        <a:t> (Eldred ¶¶140-141, Golan ¶¶81, 86)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855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362369"/>
              </p:ext>
            </p:extLst>
          </p:nvPr>
        </p:nvGraphicFramePr>
        <p:xfrm>
          <a:off x="1608551" y="53749"/>
          <a:ext cx="9059448" cy="671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226">
                <a:tc>
                  <a:txBody>
                    <a:bodyPr/>
                    <a:lstStyle/>
                    <a:p>
                      <a:r>
                        <a:rPr lang="en-US" sz="2400" dirty="0"/>
                        <a:t>Ginsburg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Breyer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an affirmative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 evil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property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monopoly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Antitrust concerns are minor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 is beneficial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bad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Fairness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Strict utilitarianism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relevant</a:t>
                      </a:r>
                      <a:r>
                        <a:rPr lang="en-US" sz="2400" dirty="0">
                          <a:effectLst/>
                        </a:rPr>
                        <a:t> (Golan ¶43)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irrelevant</a:t>
                      </a:r>
                      <a:r>
                        <a:rPr lang="en-US" sz="2400" dirty="0">
                          <a:effectLst/>
                        </a:rPr>
                        <a:t> (Eldred ¶171)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67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673616"/>
              </p:ext>
            </p:extLst>
          </p:nvPr>
        </p:nvGraphicFramePr>
        <p:xfrm>
          <a:off x="1608551" y="53749"/>
          <a:ext cx="9059448" cy="673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226">
                <a:tc>
                  <a:txBody>
                    <a:bodyPr/>
                    <a:lstStyle/>
                    <a:p>
                      <a:r>
                        <a:rPr lang="en-US" sz="2400" dirty="0"/>
                        <a:t>Ginsburg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Breyer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an affirmative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 evil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property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monopoly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Antitrust concerns are minor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 is beneficial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bad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Fairness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Strict utilitarianism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irrelevant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Uninterested in public-choice theory</a:t>
                      </a:r>
                      <a:r>
                        <a:rPr lang="en-US" sz="2400" dirty="0">
                          <a:effectLst/>
                        </a:rPr>
                        <a:t> (Golan ¶69)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Public-choice theory</a:t>
                      </a:r>
                      <a:r>
                        <a:rPr lang="en-US" sz="2400" dirty="0">
                          <a:effectLst/>
                        </a:rPr>
                        <a:t> (Eldred ¶¶177, 179)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25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597519"/>
              </p:ext>
            </p:extLst>
          </p:nvPr>
        </p:nvGraphicFramePr>
        <p:xfrm>
          <a:off x="1608551" y="53749"/>
          <a:ext cx="9059448" cy="675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226">
                <a:tc>
                  <a:txBody>
                    <a:bodyPr/>
                    <a:lstStyle/>
                    <a:p>
                      <a:r>
                        <a:rPr lang="en-US" sz="2400" dirty="0"/>
                        <a:t>Ginsburg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Breyer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an affirmative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 evil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property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monopoly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Antitrust concerns are minor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 is beneficial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bad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Fairness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Strict utilitarianism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irrelevant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Uninterested in public-choice theory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Public-choice theory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domain = absence of ©</a:t>
                      </a:r>
                      <a:r>
                        <a:rPr lang="en-US" sz="2400" dirty="0">
                          <a:effectLst/>
                        </a:rPr>
                        <a:t> (Golan ¶63)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domain has independent value</a:t>
                      </a:r>
                      <a:r>
                        <a:rPr lang="en-US" sz="2400" dirty="0">
                          <a:effectLst/>
                        </a:rPr>
                        <a:t> (Golan ¶94)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917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806F9-F2C0-142C-E904-76640F266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3B7061-88F0-7181-6EF2-FF71CF92E1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8551" y="53749"/>
          <a:ext cx="9059448" cy="675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9226">
                <a:tc>
                  <a:txBody>
                    <a:bodyPr/>
                    <a:lstStyle/>
                    <a:p>
                      <a:r>
                        <a:rPr lang="en-US" sz="2400" dirty="0"/>
                        <a:t>Ginsburg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Breyer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an affirmative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a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 evil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property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© is monopoly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Antitrust concerns are minor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 is beneficial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good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Price discrimination is bad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Fairness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Strict utilitarianism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9226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is irrelevant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Uninterested in public-choice theory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Public-choice theory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7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domain = absence of ©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domain has independent value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99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507" y="140420"/>
            <a:ext cx="8250763" cy="964294"/>
          </a:xfrm>
        </p:spPr>
        <p:txBody>
          <a:bodyPr>
            <a:normAutofit/>
          </a:bodyPr>
          <a:lstStyle/>
          <a:p>
            <a:r>
              <a:rPr lang="en-US" sz="2800" dirty="0"/>
              <a:t>Copyright Clocks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84504" y="3391529"/>
            <a:ext cx="4590915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945278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33187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33350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92544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76203" y="3293083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83217" y="3421063"/>
            <a:ext cx="3208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20              40             60             80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7814" y="3543780"/>
            <a:ext cx="10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Death of </a:t>
            </a:r>
          </a:p>
          <a:p>
            <a:r>
              <a:rPr lang="en-US" dirty="0"/>
              <a:t>Author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97884" y="2542993"/>
            <a:ext cx="7052940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88799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8659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46568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6731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05925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789584" y="2444547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596599" y="2572527"/>
            <a:ext cx="608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20              40             60             80            100            120           140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93595" y="2675895"/>
            <a:ext cx="12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Publication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44797" y="1631472"/>
            <a:ext cx="7384081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35711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05571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93480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93643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37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336496" y="1533026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143511" y="1661006"/>
            <a:ext cx="598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20              40             60             80            100           120          140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40507" y="1764374"/>
            <a:ext cx="98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Creation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941496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40788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313587" y="2409708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97599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9" idx="2"/>
          </p:cNvCxnSpPr>
          <p:nvPr/>
        </p:nvCxnSpPr>
        <p:spPr>
          <a:xfrm>
            <a:off x="1993088" y="3391529"/>
            <a:ext cx="3183115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41771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41934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01128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884787" y="3293083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691801" y="3421063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46555" y="3543780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Birth of </a:t>
            </a:r>
          </a:p>
          <a:p>
            <a:r>
              <a:rPr lang="en-US" dirty="0"/>
              <a:t>Author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873938" y="4340225"/>
            <a:ext cx="3183115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622621" y="4207323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722784" y="4207323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781978" y="4207323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765637" y="4241779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572651" y="4369759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87446" y="4491936"/>
            <a:ext cx="1964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Death of last surviving “life in being”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50825" y="4874668"/>
            <a:ext cx="665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∞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546371" y="6062798"/>
            <a:ext cx="1027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“minus </a:t>
            </a:r>
          </a:p>
          <a:p>
            <a:r>
              <a:rPr lang="en-US" dirty="0"/>
              <a:t>one day”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623843" y="5616523"/>
            <a:ext cx="665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377225731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507" y="140420"/>
            <a:ext cx="8250763" cy="964294"/>
          </a:xfrm>
        </p:spPr>
        <p:txBody>
          <a:bodyPr>
            <a:normAutofit/>
          </a:bodyPr>
          <a:lstStyle/>
          <a:p>
            <a:r>
              <a:rPr lang="en-US" sz="2800" dirty="0"/>
              <a:t>Copyright Clocks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84504" y="3391529"/>
            <a:ext cx="4590915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945278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33187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33350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92544" y="3258627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83217" y="3421063"/>
            <a:ext cx="3208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20              40             60             80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77814" y="3543780"/>
            <a:ext cx="10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Death of </a:t>
            </a:r>
          </a:p>
          <a:p>
            <a:r>
              <a:rPr lang="en-US" dirty="0"/>
              <a:t>Author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97884" y="2542993"/>
            <a:ext cx="7052940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88799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8659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46568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6731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05925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96599" y="2572527"/>
            <a:ext cx="608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20              40             60             80            100            120           140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93595" y="2675895"/>
            <a:ext cx="123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Publication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44797" y="1631472"/>
            <a:ext cx="7384081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35711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105571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93480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93643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52837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43511" y="1661006"/>
            <a:ext cx="598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20              40             60             80            100           120          140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40507" y="1764374"/>
            <a:ext cx="98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Creation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941496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840788" y="1498570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313587" y="2409708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97599" y="2410091"/>
            <a:ext cx="0" cy="26580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93088" y="3391529"/>
            <a:ext cx="3183115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41771" y="3258627"/>
            <a:ext cx="0" cy="26580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41934" y="3258627"/>
            <a:ext cx="0" cy="26580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01128" y="3258627"/>
            <a:ext cx="0" cy="265804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884787" y="3293083"/>
            <a:ext cx="216601" cy="19689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691801" y="3421063"/>
            <a:ext cx="25795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20              40             60    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46555" y="3543780"/>
            <a:ext cx="93968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48A54"/>
                </a:solidFill>
              </a:rPr>
              <a:t>Birth of </a:t>
            </a:r>
          </a:p>
          <a:p>
            <a:r>
              <a:rPr lang="en-US" dirty="0">
                <a:solidFill>
                  <a:srgbClr val="948A54"/>
                </a:solidFill>
              </a:rPr>
              <a:t>Author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43511" y="2075215"/>
            <a:ext cx="140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1909 Regime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977288" y="2545079"/>
            <a:ext cx="1234255" cy="1"/>
          </a:xfrm>
          <a:prstGeom prst="straightConnector1">
            <a:avLst/>
          </a:prstGeom>
          <a:ln w="76200" cmpd="sng">
            <a:solidFill>
              <a:srgbClr val="3366FF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789584" y="2444547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315681" y="2897158"/>
            <a:ext cx="1405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80"/>
                </a:solidFill>
              </a:rPr>
              <a:t>1978 Regime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54410" y="1163694"/>
            <a:ext cx="109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80"/>
                </a:solidFill>
              </a:rPr>
              <a:t>WFH, etc.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01786" y="1631472"/>
            <a:ext cx="939711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252149" y="2547366"/>
            <a:ext cx="939711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563332" y="3382629"/>
            <a:ext cx="939711" cy="0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315681" y="3391529"/>
            <a:ext cx="2295169" cy="0"/>
          </a:xfrm>
          <a:prstGeom prst="straightConnector1">
            <a:avLst/>
          </a:prstGeom>
          <a:ln w="76200" cmpd="sng">
            <a:solidFill>
              <a:srgbClr val="80008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445798" y="2560713"/>
            <a:ext cx="806351" cy="0"/>
          </a:xfrm>
          <a:prstGeom prst="straightConnector1">
            <a:avLst/>
          </a:prstGeom>
          <a:ln w="76200" cmpd="sng">
            <a:solidFill>
              <a:srgbClr val="80008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478213" y="1631472"/>
            <a:ext cx="4557499" cy="0"/>
          </a:xfrm>
          <a:prstGeom prst="straightConnector1">
            <a:avLst/>
          </a:prstGeom>
          <a:ln w="76200" cmpd="sng">
            <a:solidFill>
              <a:srgbClr val="80008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58659" y="4190110"/>
            <a:ext cx="43344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Copyright Term </a:t>
            </a:r>
          </a:p>
          <a:p>
            <a:r>
              <a:rPr lang="en-US" dirty="0">
                <a:solidFill>
                  <a:srgbClr val="FF0000"/>
                </a:solidFill>
              </a:rPr>
              <a:t>Extension Act.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Issue in </a:t>
            </a:r>
            <a:r>
              <a:rPr lang="en-US" i="1" dirty="0">
                <a:solidFill>
                  <a:srgbClr val="FF0000"/>
                </a:solidFill>
              </a:rPr>
              <a:t>Eldred</a:t>
            </a:r>
            <a:r>
              <a:rPr lang="en-US" dirty="0">
                <a:solidFill>
                  <a:srgbClr val="FF0000"/>
                </a:solidFill>
              </a:rPr>
              <a:t>:  Is the retroactive dimension</a:t>
            </a:r>
          </a:p>
          <a:p>
            <a:r>
              <a:rPr lang="en-US" dirty="0">
                <a:solidFill>
                  <a:srgbClr val="FF0000"/>
                </a:solidFill>
              </a:rPr>
              <a:t>of these extensions constitutional?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708623" y="3489976"/>
            <a:ext cx="144549" cy="700135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344251" y="1729919"/>
            <a:ext cx="144549" cy="2460193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6810356" y="2641440"/>
            <a:ext cx="221781" cy="1583129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5176203" y="3293083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211543" y="2549620"/>
            <a:ext cx="1234255" cy="1"/>
          </a:xfrm>
          <a:prstGeom prst="straightConnector1">
            <a:avLst/>
          </a:prstGeom>
          <a:ln w="76200" cmpd="sng">
            <a:solidFill>
              <a:srgbClr val="3366FF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336496" y="1533026"/>
            <a:ext cx="216601" cy="1968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852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  <a:cs typeface="Arial" charset="0"/>
              </a:rPr>
              <a:t>1909 System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752600" y="4405313"/>
            <a:ext cx="1600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3352800" y="4405313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886200" y="5014914"/>
            <a:ext cx="6629400" cy="14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3352800" y="3871913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886200" y="387191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994150" y="3505201"/>
            <a:ext cx="3094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Federal Copyright Protection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876800" y="50149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Public Domain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828800" y="4043364"/>
            <a:ext cx="15938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1800"/>
              <a:t>Common-law </a:t>
            </a:r>
          </a:p>
          <a:p>
            <a:pPr eaLnBrk="1" hangingPunct="1">
              <a:spcBef>
                <a:spcPct val="30000"/>
              </a:spcBef>
            </a:pPr>
            <a:r>
              <a:rPr lang="en-US" sz="1800"/>
              <a:t>Copyright </a:t>
            </a:r>
          </a:p>
          <a:p>
            <a:pPr eaLnBrk="1" hangingPunct="1">
              <a:spcBef>
                <a:spcPct val="30000"/>
              </a:spcBef>
            </a:pPr>
            <a:r>
              <a:rPr lang="en-US" sz="1800"/>
              <a:t>Protection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286000" y="5700713"/>
            <a:ext cx="141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800000"/>
                </a:solidFill>
              </a:rPr>
              <a:t>Publication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2819400" y="4557713"/>
            <a:ext cx="457200" cy="12192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3276600" y="4291013"/>
            <a:ext cx="228600" cy="2286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5257800" y="3868738"/>
            <a:ext cx="4114800" cy="17462"/>
          </a:xfrm>
          <a:prstGeom prst="line">
            <a:avLst/>
          </a:prstGeom>
          <a:noFill/>
          <a:ln w="1905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5334000" y="3871913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9410700" y="3886200"/>
            <a:ext cx="533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5181600" y="3757613"/>
            <a:ext cx="228600" cy="2286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Oval 18"/>
          <p:cNvSpPr>
            <a:spLocks noChangeArrowheads="1"/>
          </p:cNvSpPr>
          <p:nvPr/>
        </p:nvSpPr>
        <p:spPr bwMode="auto">
          <a:xfrm>
            <a:off x="9296400" y="3771900"/>
            <a:ext cx="228600" cy="2286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5181600" y="242411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800000"/>
                </a:solidFill>
              </a:rPr>
              <a:t>Renewal</a:t>
            </a: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H="1">
            <a:off x="5334000" y="2805113"/>
            <a:ext cx="304800" cy="8382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4343400" y="3871913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28 yrs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7086600" y="3886201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67 yrs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276600" y="3719513"/>
            <a:ext cx="520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©</a:t>
            </a:r>
          </a:p>
        </p:txBody>
      </p:sp>
      <p:sp>
        <p:nvSpPr>
          <p:cNvPr id="36888" name="Oval 24"/>
          <p:cNvSpPr>
            <a:spLocks noChangeArrowheads="1"/>
          </p:cNvSpPr>
          <p:nvPr/>
        </p:nvSpPr>
        <p:spPr bwMode="auto">
          <a:xfrm>
            <a:off x="1676400" y="4329113"/>
            <a:ext cx="228600" cy="2286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828800" y="280511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800000"/>
                </a:solidFill>
              </a:rPr>
              <a:t>Creation</a:t>
            </a: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H="1">
            <a:off x="1828800" y="3109913"/>
            <a:ext cx="304800" cy="11430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4953000" y="3883025"/>
            <a:ext cx="228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ight Arrow 1"/>
          <p:cNvSpPr/>
          <p:nvPr/>
        </p:nvSpPr>
        <p:spPr>
          <a:xfrm rot="16843221">
            <a:off x="6458229" y="4378068"/>
            <a:ext cx="1089816" cy="1587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7131137" y="3792538"/>
            <a:ext cx="2165263" cy="1587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994151" y="4938714"/>
            <a:ext cx="2829635" cy="1857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3014900">
            <a:off x="3275911" y="4670789"/>
            <a:ext cx="795129" cy="1728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964437" y="4615409"/>
            <a:ext cx="100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1994 URAA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5F9735-5F84-3D36-24DB-F4AED73DA94E}"/>
              </a:ext>
            </a:extLst>
          </p:cNvPr>
          <p:cNvSpPr txBox="1"/>
          <p:nvPr/>
        </p:nvSpPr>
        <p:spPr>
          <a:xfrm>
            <a:off x="8275899" y="280511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Issue in Golan</a:t>
            </a:r>
          </a:p>
        </p:txBody>
      </p:sp>
    </p:spTree>
    <p:extLst>
      <p:ext uri="{BB962C8B-B14F-4D97-AF65-F5344CB8AC3E}">
        <p14:creationId xmlns:p14="http://schemas.microsoft.com/office/powerpoint/2010/main" val="295096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xmlns:p14="http://schemas.microsoft.com/office/powerpoint/2010/main" spd="slow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I, Section 8, Clause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Congress shall have the power … “</a:t>
            </a:r>
            <a:r>
              <a:rPr lang="en-US" u="sng" dirty="0"/>
              <a:t>To promote the Progress of Science and useful Arts</a:t>
            </a:r>
            <a:r>
              <a:rPr lang="en-US" dirty="0"/>
              <a:t>, by securing </a:t>
            </a:r>
            <a:r>
              <a:rPr lang="en-US" u="sng" dirty="0"/>
              <a:t>for limited Times</a:t>
            </a:r>
            <a:r>
              <a:rPr lang="en-US" dirty="0"/>
              <a:t> to Authors and Inventors the exclusive Right to their respective Writings and Discoveries.”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1681" y="5217176"/>
            <a:ext cx="1382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Preamble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2569580" y="2673752"/>
            <a:ext cx="247261" cy="26651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99864" y="5224782"/>
            <a:ext cx="2990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“Limited times” clause</a:t>
            </a:r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H="1" flipV="1">
            <a:off x="6308203" y="2673752"/>
            <a:ext cx="1178078" cy="25510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50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Congress shall make no law … abridging the freedom of speech, or of the press ….</a:t>
            </a:r>
          </a:p>
        </p:txBody>
      </p:sp>
    </p:spTree>
    <p:extLst>
      <p:ext uri="{BB962C8B-B14F-4D97-AF65-F5344CB8AC3E}">
        <p14:creationId xmlns:p14="http://schemas.microsoft.com/office/powerpoint/2010/main" val="293795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Fifth Amendment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 [N]or shall private property be taken for public use, without just compensation.</a:t>
            </a:r>
          </a:p>
        </p:txBody>
      </p:sp>
    </p:spTree>
    <p:extLst>
      <p:ext uri="{BB962C8B-B14F-4D97-AF65-F5344CB8AC3E}">
        <p14:creationId xmlns:p14="http://schemas.microsoft.com/office/powerpoint/2010/main" val="81200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350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Persistent Debate between Two Justices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82726"/>
            <a:ext cx="8229600" cy="4525963"/>
          </a:xfrm>
        </p:spPr>
        <p:txBody>
          <a:bodyPr/>
          <a:lstStyle/>
          <a:p>
            <a:r>
              <a:rPr lang="en-US" dirty="0"/>
              <a:t>Ginsburg v. </a:t>
            </a:r>
            <a:r>
              <a:rPr lang="en-US" dirty="0" err="1"/>
              <a:t>Breyer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Eldred (2003)</a:t>
            </a:r>
          </a:p>
          <a:p>
            <a:pPr lvl="1"/>
            <a:r>
              <a:rPr lang="en-US" dirty="0"/>
              <a:t>Golan (2012)</a:t>
            </a:r>
          </a:p>
          <a:p>
            <a:pPr lvl="1"/>
            <a:r>
              <a:rPr lang="en-US" dirty="0" err="1"/>
              <a:t>Kirtsaeng</a:t>
            </a:r>
            <a:r>
              <a:rPr lang="en-US" dirty="0"/>
              <a:t> (2013)</a:t>
            </a:r>
          </a:p>
          <a:p>
            <a:pPr lvl="1"/>
            <a:r>
              <a:rPr lang="en-US" dirty="0" err="1"/>
              <a:t>Petrella</a:t>
            </a:r>
            <a:r>
              <a:rPr lang="en-US" dirty="0"/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291406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8741" y="76902"/>
            <a:ext cx="8162059" cy="790092"/>
          </a:xfrm>
        </p:spPr>
        <p:txBody>
          <a:bodyPr/>
          <a:lstStyle/>
          <a:p>
            <a:r>
              <a:rPr lang="en-US" dirty="0"/>
              <a:t>Doctrinal Disagreement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61791" y="1006994"/>
          <a:ext cx="8759998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Ginsburg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Breyer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Art.</a:t>
                      </a:r>
                      <a:r>
                        <a:rPr lang="en-US" baseline="0" dirty="0"/>
                        <a:t> I, Sec. 8, Cl.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“limited” = not infinite;</a:t>
                      </a:r>
                    </a:p>
                    <a:p>
                      <a:r>
                        <a:rPr lang="en-US" dirty="0"/>
                        <a:t>Expansive interpretation of “promote progress”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“Promote progress” = incentivize</a:t>
                      </a:r>
                      <a:r>
                        <a:rPr lang="en-US" baseline="0" dirty="0"/>
                        <a:t> creation of new works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</a:t>
                      </a:r>
                      <a:r>
                        <a:rPr lang="en-US" baseline="0" dirty="0"/>
                        <a:t> of Scrutiny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Rational</a:t>
                      </a:r>
                      <a:r>
                        <a:rPr lang="en-US" baseline="0" dirty="0"/>
                        <a:t> basis is sufficient.</a:t>
                      </a:r>
                    </a:p>
                    <a:p>
                      <a:r>
                        <a:rPr lang="en-US" baseline="0" dirty="0"/>
                        <a:t>--e.g., avoid discrimination against US authors in Europe;</a:t>
                      </a:r>
                    </a:p>
                    <a:p>
                      <a:r>
                        <a:rPr lang="en-US" baseline="0" dirty="0"/>
                        <a:t>--e.g., incentives for preservation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Heightened</a:t>
                      </a:r>
                      <a:r>
                        <a:rPr lang="en-US" baseline="0" dirty="0"/>
                        <a:t> scrutiny:</a:t>
                      </a:r>
                    </a:p>
                    <a:p>
                      <a:r>
                        <a:rPr lang="en-US" baseline="0" dirty="0"/>
                        <a:t>Statute unconstitutional if: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/>
                        <a:t>confers private, not public benefits;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/>
                        <a:t>undermines expressive values; &amp;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/>
                        <a:t>has no significant clause-related justification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Idea/expression distinction and fair-use</a:t>
                      </a:r>
                      <a:r>
                        <a:rPr lang="en-US" baseline="0" dirty="0"/>
                        <a:t> doctrine provide adequate protections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Those doctrines</a:t>
                      </a:r>
                      <a:r>
                        <a:rPr lang="en-US" baseline="0" dirty="0"/>
                        <a:t> are necessary but not sufficient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Might</a:t>
                      </a:r>
                      <a:r>
                        <a:rPr lang="en-US" dirty="0"/>
                        <a:t> limit withdrawals</a:t>
                      </a:r>
                      <a:r>
                        <a:rPr lang="en-US" baseline="0" dirty="0"/>
                        <a:t> of works from public 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3407104" y="1865587"/>
            <a:ext cx="3704897" cy="12524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407104" y="3801242"/>
            <a:ext cx="3704897" cy="1051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7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A5057450-0EB3-A042-981A-D6A594E5DF94}" vid="{F9C905C9-DBB4-7E48-B530-54958C3180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692</Words>
  <Application>Microsoft Macintosh PowerPoint</Application>
  <PresentationFormat>Widescreen</PresentationFormat>
  <Paragraphs>171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Eldred &amp; Golan Case Study 242</vt:lpstr>
      <vt:lpstr>Copyright Clocks</vt:lpstr>
      <vt:lpstr>Copyright Clocks</vt:lpstr>
      <vt:lpstr>1909 System</vt:lpstr>
      <vt:lpstr>Article I, Section 8, Clause 8</vt:lpstr>
      <vt:lpstr>First Amendment</vt:lpstr>
      <vt:lpstr>Fifth Amendment</vt:lpstr>
      <vt:lpstr>Persistent Debate between Two Justices</vt:lpstr>
      <vt:lpstr>Doctrinal Disagreement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Eldred &amp; Golan Case Study 242</dc:title>
  <dc:creator>Terry Fisher</dc:creator>
  <cp:lastModifiedBy>Terry Fisher</cp:lastModifiedBy>
  <cp:revision>4</cp:revision>
  <dcterms:created xsi:type="dcterms:W3CDTF">2024-02-26T23:14:44Z</dcterms:created>
  <dcterms:modified xsi:type="dcterms:W3CDTF">2024-02-27T15:01:16Z</dcterms:modified>
</cp:coreProperties>
</file>